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58" r:id="rId9"/>
    <p:sldId id="2559" r:id="rId10"/>
    <p:sldId id="2546" r:id="rId11"/>
    <p:sldId id="2548" r:id="rId12"/>
    <p:sldId id="2549" r:id="rId13"/>
    <p:sldId id="2550" r:id="rId14"/>
    <p:sldId id="2560" r:id="rId15"/>
    <p:sldId id="2561" r:id="rId16"/>
    <p:sldId id="2562" r:id="rId17"/>
    <p:sldId id="2551" r:id="rId18"/>
    <p:sldId id="2553" r:id="rId19"/>
    <p:sldId id="2563" r:id="rId20"/>
    <p:sldId id="2554" r:id="rId21"/>
    <p:sldId id="2564" r:id="rId22"/>
    <p:sldId id="2566" r:id="rId23"/>
    <p:sldId id="2567" r:id="rId2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bin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bin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bin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19.2　菱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菱形的性质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" name="yt_shape_11386"/>
          <p:cNvSpPr txBox="1"/>
          <p:nvPr/>
        </p:nvSpPr>
        <p:spPr>
          <a:xfrm>
            <a:off x="4393046" y="56238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385" name="yt_image_11385">
            <a:extLst>
              <a:ext uri="">
                <a16:creationId xmlns="" xmlns:a14="http://schemas.microsoft.com/office/drawing/2010/main" xmlns:a16="http://schemas.microsoft.com/office/drawing/2014/main" xmlns:mc="http://schemas.openxmlformats.org/markup-compatibility/2006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9811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88" name="yt_shape_11388"/>
          <p:cNvSpPr txBox="1"/>
          <p:nvPr/>
        </p:nvSpPr>
        <p:spPr>
          <a:xfrm>
            <a:off x="540119" y="11282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737a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389" name="yt_table_1138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683658"/>
              </p:ext>
            </p:extLst>
          </p:nvPr>
        </p:nvGraphicFramePr>
        <p:xfrm>
          <a:off x="540085" y="2286998"/>
          <a:ext cx="6745923" cy="1097280"/>
        </p:xfrm>
        <a:graphic>
          <a:graphicData uri="http://schemas.openxmlformats.org/drawingml/2006/table">
            <a:tbl>
              <a:tblPr/>
              <a:tblGrid>
                <a:gridCol w="3615055">
                  <a:extLst>
                    <a:ext uri="{9D8B030D-6E8A-4147-A177-3AD203B41FA5}">
                      <a16:colId xmlns:a16="http://schemas.microsoft.com/office/drawing/2014/main" val="10157"/>
                    </a:ext>
                  </a:extLst>
                </a:gridCol>
                <a:gridCol w="3130868">
                  <a:extLst>
                    <a:ext uri="{9D8B030D-6E8A-4147-A177-3AD203B41FA5}">
                      <a16:colId xmlns:a16="http://schemas.microsoft.com/office/drawing/2014/main" val="10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1"/>
                  </a:ext>
                </a:extLst>
              </a:tr>
            </a:tbl>
          </a:graphicData>
        </a:graphic>
      </p:graphicFrame>
      <p:grpSp>
        <p:nvGrpSpPr>
          <p:cNvPr id="11391" name="yt_shape_11391" title="H_18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82945" y="3573463"/>
            <a:ext cx="3007262" cy="2348948"/>
            <a:chOff x="0" y="0"/>
            <a:chExt cx="3007262" cy="2348948"/>
          </a:xfrm>
        </p:grpSpPr>
        <p:pic>
          <p:nvPicPr>
            <p:cNvPr id="2" name="yt_image_11391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19992" cy="175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93" name="yt_shape_11393" descr="{&quot;rangeId&quot;:0,&quot;IgnoreLineSpacing&quot;:1}"/>
            <p:cNvSpPr txBox="1"/>
            <p:nvPr/>
          </p:nvSpPr>
          <p:spPr>
            <a:xfrm>
              <a:off x="119" y="1794950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B51B185F-C674-32D4-0305-4A620E2BD6F8}"/>
              </a:ext>
            </a:extLst>
          </p:cNvPr>
          <p:cNvSpPr txBox="1"/>
          <p:nvPr/>
        </p:nvSpPr>
        <p:spPr>
          <a:xfrm>
            <a:off x="10283082" y="163004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395" name="yt_shape_11395"/>
              <p:cNvSpPr txBox="1"/>
              <p:nvPr/>
            </p:nvSpPr>
            <p:spPr>
              <a:xfrm>
                <a:off x="540119" y="600420"/>
                <a:ext cx="11492915" cy="171393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菱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相交于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c02e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fa693"/>
                  </a:rPr>
                  <a:t>为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则菱形的周长为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 xmlns:p14="http://schemas.microsoft.com/office/powerpoint/2010/main" xmlns:a16="http://schemas.microsoft.com/office/drawing/2014/main">
          <p:sp>
            <p:nvSpPr>
              <p:cNvPr id="11395" name="yt_shape_11395" descr="{&quot;rangeId&quot;:10,&quot;pageBreak&quot;:true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600420"/>
                <a:ext cx="11492915" cy="1713931"/>
              </a:xfrm>
              <a:prstGeom prst="rect">
                <a:avLst/>
              </a:prstGeom>
              <a:blipFill>
                <a:blip r:embed="rId2"/>
                <a:stretch>
                  <a:fillRect l="-2440" t="-9574" b="-14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397" name="yt_table_11397" title="H_47.25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4490545"/>
                  </p:ext>
                </p:extLst>
              </p:nvPr>
            </p:nvGraphicFramePr>
            <p:xfrm>
              <a:off x="540085" y="2365139"/>
              <a:ext cx="10161208" cy="600075"/>
            </p:xfrm>
            <a:graphic>
              <a:graphicData uri="http://schemas.openxmlformats.org/drawingml/2006/table">
                <a:tbl>
                  <a:tblPr/>
                  <a:tblGrid>
                    <a:gridCol w="2686368">
                      <a:extLst>
                        <a:ext uri="{9D8B030D-6E8A-4147-A177-3AD203B41FA5}">
                          <a16:colId xmlns:a16="http://schemas.microsoft.com/office/drawing/2014/main" val="10147"/>
                        </a:ext>
                      </a:extLst>
                    </a:gridCol>
                    <a:gridCol w="2660968">
                      <a:extLst>
                        <a:ext uri="{9D8B030D-6E8A-4147-A177-3AD203B41FA5}">
                          <a16:colId xmlns:a16="http://schemas.microsoft.com/office/drawing/2014/main" val="10148"/>
                        </a:ext>
                      </a:extLst>
                    </a:gridCol>
                    <a:gridCol w="3059684">
                      <a:extLst>
                        <a:ext uri="{9D8B030D-6E8A-4147-A177-3AD203B41FA5}">
                          <a16:colId xmlns:a16="http://schemas.microsoft.com/office/drawing/2014/main" val="10149"/>
                        </a:ext>
                      </a:extLst>
                    </a:gridCol>
                    <a:gridCol w="1754188">
                      <a:extLst>
                        <a:ext uri="{9D8B030D-6E8A-4147-A177-3AD203B41FA5}">
                          <a16:colId xmlns:a16="http://schemas.microsoft.com/office/drawing/2014/main" val="1015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12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16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𝟕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24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78"/>
                      </a:ext>
                    </a:extLst>
                  </a:tr>
                </a:tbl>
              </a:graphicData>
            </a:graphic>
          </p:graphicFrame>
        </mc:Choice>
        <mc:Fallback xmlns="" xmlns:a16="http://schemas.microsoft.com/office/drawing/2014/main" xmlns:p14="http://schemas.microsoft.com/office/powerpoint/2010/main">
          <p:graphicFrame>
            <p:nvGraphicFramePr>
              <p:cNvPr id="11397" name="yt_table_11397" descr="{&quot;rangeId&quot;:10,&quot;type&quot;:&quot;Option&quot;}" title="H_47.25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4490545"/>
                  </p:ext>
                </p:extLst>
              </p:nvPr>
            </p:nvGraphicFramePr>
            <p:xfrm>
              <a:off x="540085" y="2365139"/>
              <a:ext cx="10161208" cy="600075"/>
            </p:xfrm>
            <a:graphic>
              <a:graphicData uri="http://schemas.openxmlformats.org/drawingml/2006/table">
                <a:tbl>
                  <a:tblPr/>
                  <a:tblGrid>
                    <a:gridCol w="2686368">
                      <a:extLst>
                        <a:ext uri="{9D8B030D-6E8A-4147-A177-3AD203B41FA5}">
                          <a16:colId xmlns:a16="http://schemas.microsoft.com/office/drawing/2014/main" val="10147"/>
                        </a:ext>
                      </a:extLst>
                    </a:gridCol>
                    <a:gridCol w="2660968">
                      <a:extLst>
                        <a:ext uri="{9D8B030D-6E8A-4147-A177-3AD203B41FA5}">
                          <a16:colId xmlns:a16="http://schemas.microsoft.com/office/drawing/2014/main" val="10148"/>
                        </a:ext>
                      </a:extLst>
                    </a:gridCol>
                    <a:gridCol w="3059684">
                      <a:extLst>
                        <a:ext uri="{9D8B030D-6E8A-4147-A177-3AD203B41FA5}">
                          <a16:colId xmlns:a16="http://schemas.microsoft.com/office/drawing/2014/main" val="10149"/>
                        </a:ext>
                      </a:extLst>
                    </a:gridCol>
                    <a:gridCol w="1754188">
                      <a:extLst>
                        <a:ext uri="{9D8B030D-6E8A-4147-A177-3AD203B41FA5}">
                          <a16:colId xmlns:a16="http://schemas.microsoft.com/office/drawing/2014/main" val="10150"/>
                        </a:ext>
                      </a:extLst>
                    </a:gridCol>
                  </a:tblGrid>
                  <a:tr h="600075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12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16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174900" t="-22000" r="-57371" b="-4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24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7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398" name="yt_shape_11398" title="H_21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49906" y="3051137"/>
            <a:ext cx="2492187" cy="2729948"/>
            <a:chOff x="0" y="0"/>
            <a:chExt cx="2492187" cy="2729948"/>
          </a:xfrm>
        </p:grpSpPr>
        <p:pic>
          <p:nvPicPr>
            <p:cNvPr id="2" name="yt_image_11398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492187" cy="213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00" name="yt_shape_11400" descr="{&quot;rangeId&quot;:0,&quot;IgnoreLineSpacing&quot;:1}"/>
            <p:cNvSpPr txBox="1"/>
            <p:nvPr/>
          </p:nvSpPr>
          <p:spPr>
            <a:xfrm>
              <a:off x="217621" y="21759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98A1407-7658-E533-1B83-8B3EE1D6FEF4}"/>
              </a:ext>
            </a:extLst>
          </p:cNvPr>
          <p:cNvSpPr txBox="1"/>
          <p:nvPr/>
        </p:nvSpPr>
        <p:spPr>
          <a:xfrm>
            <a:off x="5658950" y="1650894"/>
            <a:ext cx="484886" cy="693687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2" name="yt_shape_11402"/>
          <p:cNvSpPr txBox="1"/>
          <p:nvPr/>
        </p:nvSpPr>
        <p:spPr>
          <a:xfrm>
            <a:off x="540119" y="113427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的垂直平分线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d6eb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c95f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403" name="yt_shape_11403" title="H_186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35989" y="3212985"/>
            <a:ext cx="2145682" cy="2364823"/>
            <a:chOff x="0" y="0"/>
            <a:chExt cx="2145682" cy="2364823"/>
          </a:xfrm>
        </p:grpSpPr>
        <p:pic>
          <p:nvPicPr>
            <p:cNvPr id="2" name="yt_image_11403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145682" cy="177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05" name="yt_shape_11405" descr="{&quot;rangeId&quot;:0,&quot;IgnoreLineSpacing&quot;:1}"/>
            <p:cNvSpPr txBox="1"/>
            <p:nvPr/>
          </p:nvSpPr>
          <p:spPr>
            <a:xfrm>
              <a:off x="44368" y="18108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F2B2758-E41B-F2A3-658D-803E54F7CBD6}"/>
              </a:ext>
            </a:extLst>
          </p:cNvPr>
          <p:cNvSpPr txBox="1"/>
          <p:nvPr/>
        </p:nvSpPr>
        <p:spPr>
          <a:xfrm>
            <a:off x="4237883" y="2184750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" name="yt_shape_11407"/>
          <p:cNvSpPr txBox="1"/>
          <p:nvPr/>
        </p:nvSpPr>
        <p:spPr>
          <a:xfrm>
            <a:off x="540119" y="98587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上海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57cb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c0b9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408" name="yt_shape_11408" title="H_209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95153" y="2780955"/>
            <a:ext cx="3582845" cy="2661685"/>
            <a:chOff x="0" y="0"/>
            <a:chExt cx="3582845" cy="2661685"/>
          </a:xfrm>
        </p:grpSpPr>
        <p:pic>
          <p:nvPicPr>
            <p:cNvPr id="2" name="yt_image_11408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82845" cy="207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10" name="yt_shape_11410" descr="{&quot;rangeId&quot;:0,&quot;IgnoreLineSpacing&quot;:1}"/>
            <p:cNvSpPr txBox="1"/>
            <p:nvPr/>
          </p:nvSpPr>
          <p:spPr>
            <a:xfrm>
              <a:off x="420126" y="2107687"/>
              <a:ext cx="2778005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  <p:sp>
        <p:nvSpPr>
          <p:cNvPr id="6" name="yt_shape_11412"/>
          <p:cNvSpPr txBox="1"/>
          <p:nvPr/>
        </p:nvSpPr>
        <p:spPr>
          <a:xfrm>
            <a:off x="540119" y="5456816"/>
            <a:ext cx="11111999" cy="6363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1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4" name="yt_shape_11414"/>
          <p:cNvSpPr txBox="1"/>
          <p:nvPr/>
        </p:nvSpPr>
        <p:spPr>
          <a:xfrm>
            <a:off x="540120" y="980830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4d1b2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4" name="yt_shape_11408" title="H_209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96125" y="1343355"/>
            <a:ext cx="3582845" cy="2661685"/>
            <a:chOff x="0" y="0"/>
            <a:chExt cx="3582845" cy="2661685"/>
          </a:xfrm>
        </p:grpSpPr>
        <p:pic>
          <p:nvPicPr>
            <p:cNvPr id="5" name="yt_image_11408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82845" cy="207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1410" descr="{&quot;rangeId&quot;:0,&quot;IgnoreLineSpacing&quot;:1}"/>
            <p:cNvSpPr txBox="1"/>
            <p:nvPr/>
          </p:nvSpPr>
          <p:spPr>
            <a:xfrm>
              <a:off x="420126" y="2107687"/>
              <a:ext cx="2778005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1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5" name="yt_shape_11415"/>
          <p:cNvSpPr txBox="1"/>
          <p:nvPr/>
        </p:nvSpPr>
        <p:spPr>
          <a:xfrm>
            <a:off x="540000" y="1584706"/>
            <a:ext cx="1090843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斜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边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16" name="yt_shape_11416"/>
          <p:cNvSpPr txBox="1"/>
          <p:nvPr/>
        </p:nvSpPr>
        <p:spPr>
          <a:xfrm>
            <a:off x="540000" y="2189492"/>
            <a:ext cx="411651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17" name="yt_shape_11417"/>
          <p:cNvSpPr txBox="1"/>
          <p:nvPr/>
        </p:nvSpPr>
        <p:spPr>
          <a:xfrm>
            <a:off x="540000" y="2794278"/>
            <a:ext cx="91162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知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18" name="yt_shape_11418"/>
          <p:cNvSpPr txBox="1"/>
          <p:nvPr/>
        </p:nvSpPr>
        <p:spPr>
          <a:xfrm>
            <a:off x="540000" y="3930655"/>
            <a:ext cx="905536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19" name="yt_shape_11419"/>
          <p:cNvSpPr txBox="1"/>
          <p:nvPr/>
        </p:nvSpPr>
        <p:spPr>
          <a:xfrm>
            <a:off x="540000" y="4968661"/>
            <a:ext cx="741549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1420" name="yt_shape_11420"/>
          <p:cNvSpPr txBox="1"/>
          <p:nvPr/>
        </p:nvSpPr>
        <p:spPr>
          <a:xfrm>
            <a:off x="540000" y="5544701"/>
            <a:ext cx="951061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yt_shape_11412"/>
              <p:cNvSpPr txBox="1"/>
              <p:nvPr/>
            </p:nvSpPr>
            <p:spPr>
              <a:xfrm>
                <a:off x="540119" y="585436"/>
                <a:ext cx="11111999" cy="116025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延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相交于</a:t>
                </a:r>
                <a:r>
                  <a:rPr lang="zh-CN" altLang="zh-CN" sz="36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30c7b"/>
                  </a:rPr>
                  <a:t>点</a:t>
                </a:r>
                <a:r>
                  <a:rPr lang="en-US" altLang="zh-CN" sz="36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时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1" name="yt_shape_114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85436"/>
                <a:ext cx="11111999" cy="1160254"/>
              </a:xfrm>
              <a:prstGeom prst="rect">
                <a:avLst/>
              </a:prstGeom>
              <a:blipFill>
                <a:blip r:embed="rId2"/>
                <a:stretch>
                  <a:fillRect l="-2525" t="-14211" b="-2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yt_shape_11408" title="H_209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919083" y="2408268"/>
            <a:ext cx="3582845" cy="2661685"/>
            <a:chOff x="0" y="0"/>
            <a:chExt cx="3582845" cy="2661685"/>
          </a:xfrm>
        </p:grpSpPr>
        <p:pic>
          <p:nvPicPr>
            <p:cNvPr id="13" name="yt_image_11408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582845" cy="207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yt_shape_11410" descr="{&quot;rangeId&quot;:0,&quot;IgnoreLineSpacing&quot;:1}"/>
            <p:cNvSpPr txBox="1"/>
            <p:nvPr/>
          </p:nvSpPr>
          <p:spPr>
            <a:xfrm>
              <a:off x="420126" y="2107687"/>
              <a:ext cx="2778005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15" grpId="0" build="allAtOnce"/>
      <p:bldP spid="11416" grpId="0" build="allAtOnce"/>
      <p:bldP spid="11417" grpId="0" build="allAtOnce"/>
      <p:bldP spid="11418" grpId="0" build="allAtOnce"/>
      <p:bldP spid="11419" grpId="0" build="allAtOnce"/>
      <p:bldP spid="1142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5" name="yt_shape_11425"/>
          <p:cNvSpPr txBox="1"/>
          <p:nvPr/>
        </p:nvSpPr>
        <p:spPr>
          <a:xfrm>
            <a:off x="540000" y="2860009"/>
            <a:ext cx="489877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26" name="yt_shape_11426"/>
              <p:cNvSpPr txBox="1"/>
              <p:nvPr/>
            </p:nvSpPr>
            <p:spPr>
              <a:xfrm>
                <a:off x="540000" y="3464795"/>
                <a:ext cx="9002721" cy="60625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6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11426" name="yt_shape_114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464795"/>
                <a:ext cx="9002721" cy="606256"/>
              </a:xfrm>
              <a:prstGeom prst="rect">
                <a:avLst/>
              </a:prstGeom>
              <a:blipFill>
                <a:blip r:embed="rId2"/>
                <a:stretch>
                  <a:fillRect l="-3117" t="-27000" b="-13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428" name="yt_image_11428" title="H_163.12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7188" y="2848036"/>
            <a:ext cx="3586635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30" name="yt_shape_11430"/>
          <p:cNvSpPr txBox="1"/>
          <p:nvPr/>
        </p:nvSpPr>
        <p:spPr>
          <a:xfrm>
            <a:off x="7104070" y="5078089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1421"/>
              <p:cNvSpPr txBox="1"/>
              <p:nvPr/>
            </p:nvSpPr>
            <p:spPr>
              <a:xfrm>
                <a:off x="540000" y="980830"/>
                <a:ext cx="9328131" cy="60625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6" name="yt_shape_114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980830"/>
                <a:ext cx="9328131" cy="606256"/>
              </a:xfrm>
              <a:prstGeom prst="rect">
                <a:avLst/>
              </a:prstGeom>
              <a:blipFill>
                <a:blip r:embed="rId4"/>
                <a:stretch>
                  <a:fillRect l="-3007" t="-19192" r="-850" b="-4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yt_shape_11423"/>
          <p:cNvSpPr txBox="1"/>
          <p:nvPr/>
        </p:nvSpPr>
        <p:spPr>
          <a:xfrm>
            <a:off x="540000" y="1637874"/>
            <a:ext cx="43024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8" name="yt_shape_11424"/>
          <p:cNvSpPr txBox="1"/>
          <p:nvPr/>
        </p:nvSpPr>
        <p:spPr>
          <a:xfrm>
            <a:off x="540000" y="2242660"/>
            <a:ext cx="817050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25" grpId="0" build="allAtOnce"/>
      <p:bldP spid="11426" grpId="0" build="allAtOnce"/>
      <p:bldP spid="11430" grpId="0" build="allAtOnce"/>
      <p:bldP spid="6" grpId="0" build="allAtOnce"/>
      <p:bldP spid="7" grpId="0" build="allAtOnce"/>
      <p:bldP spid="8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2" name="yt_shape_11432"/>
          <p:cNvSpPr txBox="1"/>
          <p:nvPr/>
        </p:nvSpPr>
        <p:spPr>
          <a:xfrm>
            <a:off x="540119" y="476795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1431" name="yt_image_11431" title="H_40.12496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497449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34" name="yt_shape_11434"/>
          <p:cNvSpPr txBox="1"/>
          <p:nvPr/>
        </p:nvSpPr>
        <p:spPr>
          <a:xfrm>
            <a:off x="3548027" y="1057707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1435"/>
          <p:cNvSpPr txBox="1"/>
          <p:nvPr/>
        </p:nvSpPr>
        <p:spPr>
          <a:xfrm>
            <a:off x="540119" y="1626913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重庆巴蜀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46d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72f6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bcdc6"/>
              </a:rPr>
              <a:t>则下列说法错误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6" name="yt_table_11439_skip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937382"/>
              </p:ext>
            </p:extLst>
          </p:nvPr>
        </p:nvGraphicFramePr>
        <p:xfrm>
          <a:off x="540085" y="3893692"/>
          <a:ext cx="4876800" cy="2194560"/>
        </p:xfrm>
        <a:graphic>
          <a:graphicData uri="http://schemas.openxmlformats.org/drawingml/2006/table">
            <a:tbl>
              <a:tblPr/>
              <a:tblGrid>
                <a:gridCol w="4876800">
                  <a:extLst>
                    <a:ext uri="{9D8B030D-6E8A-4147-A177-3AD203B41FA5}">
                      <a16:colId xmlns:a16="http://schemas.microsoft.com/office/drawing/2014/main" val="10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CE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F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FA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EF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AF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2"/>
                  </a:ext>
                </a:extLst>
              </a:tr>
            </a:tbl>
          </a:graphicData>
        </a:graphic>
      </p:graphicFrame>
      <p:grpSp>
        <p:nvGrpSpPr>
          <p:cNvPr id="7" name="yt_shape_11436_skip" title="H_207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672040" y="3397015"/>
            <a:ext cx="3035725" cy="2631523"/>
            <a:chOff x="0" y="0"/>
            <a:chExt cx="3035725" cy="2631523"/>
          </a:xfrm>
        </p:grpSpPr>
        <p:pic>
          <p:nvPicPr>
            <p:cNvPr id="8" name="yt_image_11436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035725" cy="204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1438" descr="{&quot;rangeId&quot;:0,&quot;IgnoreLineSpacing&quot;:1}"/>
            <p:cNvSpPr txBox="1"/>
            <p:nvPr/>
          </p:nvSpPr>
          <p:spPr>
            <a:xfrm>
              <a:off x="391222" y="2077525"/>
              <a:ext cx="2289280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D11DB98F-1FDF-153E-65AB-42C0DDA0355E}"/>
              </a:ext>
            </a:extLst>
          </p:cNvPr>
          <p:cNvSpPr txBox="1"/>
          <p:nvPr/>
        </p:nvSpPr>
        <p:spPr>
          <a:xfrm>
            <a:off x="2285258" y="322602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1" name="yt_shape_11441"/>
          <p:cNvSpPr txBox="1"/>
          <p:nvPr/>
        </p:nvSpPr>
        <p:spPr>
          <a:xfrm>
            <a:off x="540119" y="877594"/>
            <a:ext cx="11172271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面积为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0a9c,isEnd"/>
              </a:rPr>
              <a:t>线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23c9,isEnd"/>
              </a:rPr>
              <a:t>、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等于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1443" name="yt_image_11443" title="H_131.3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7247" y="2780955"/>
            <a:ext cx="2977505" cy="166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5" name="yt_shape_11445"/>
          <p:cNvSpPr txBox="1"/>
          <p:nvPr/>
        </p:nvSpPr>
        <p:spPr>
          <a:xfrm>
            <a:off x="4607366" y="4499837"/>
            <a:ext cx="28533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EE65B29-AE2B-0E38-5D1F-B2DCEEB04C1A}"/>
              </a:ext>
            </a:extLst>
          </p:cNvPr>
          <p:cNvSpPr txBox="1"/>
          <p:nvPr/>
        </p:nvSpPr>
        <p:spPr>
          <a:xfrm>
            <a:off x="7320085" y="1916895"/>
            <a:ext cx="13262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446" name="yt_shape_11446"/>
              <p:cNvSpPr txBox="1"/>
              <p:nvPr/>
            </p:nvSpPr>
            <p:spPr>
              <a:xfrm>
                <a:off x="540119" y="1156928"/>
                <a:ext cx="11492915" cy="171604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菱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的边长为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cfd6d,isEnd"/>
                  </a:rPr>
                  <a:t>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分别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上的动点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Q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38dbe,isEnd"/>
                  </a:rPr>
                  <a:t>的最小值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sz="4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446" name="yt_shape_114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56928"/>
                <a:ext cx="11492915" cy="1716047"/>
              </a:xfrm>
              <a:prstGeom prst="rect">
                <a:avLst/>
              </a:prstGeom>
              <a:blipFill>
                <a:blip r:embed="rId2"/>
                <a:stretch>
                  <a:fillRect l="-2440" t="-9609" b="-13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448" name="yt_image_11448" title="H_130.7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8260" y="2636945"/>
            <a:ext cx="2979845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50" name="yt_shape_11450"/>
          <p:cNvSpPr txBox="1"/>
          <p:nvPr/>
        </p:nvSpPr>
        <p:spPr>
          <a:xfrm>
            <a:off x="4367095" y="4424257"/>
            <a:ext cx="28533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FD20C741-6EE1-35B1-E221-38FAE02B7E07}"/>
                  </a:ext>
                </a:extLst>
              </p:cNvPr>
              <p:cNvSpPr txBox="1"/>
              <p:nvPr/>
            </p:nvSpPr>
            <p:spPr>
              <a:xfrm>
                <a:off x="1415308" y="2229182"/>
                <a:ext cx="1259841" cy="695783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FD20C741-6EE1-35B1-E221-38FAE02B7E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308" y="2229182"/>
                <a:ext cx="1259841" cy="6957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0" name="yt_shape_11330"/>
          <p:cNvSpPr txBox="1"/>
          <p:nvPr/>
        </p:nvSpPr>
        <p:spPr>
          <a:xfrm>
            <a:off x="4393046" y="866553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329" name="yt_image_11329">
            <a:extLst>
              <a:ext uri="">
                <a16:creationId xmlns="" xmlns:a14="http://schemas.microsoft.com/office/drawing/2010/main" xmlns:a16="http://schemas.microsoft.com/office/drawing/2014/main" xmlns:mc="http://schemas.openxmlformats.org/markup-compatibility/2006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902288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32" name="yt_shape_11332"/>
          <p:cNvSpPr txBox="1"/>
          <p:nvPr/>
        </p:nvSpPr>
        <p:spPr>
          <a:xfrm>
            <a:off x="540119" y="1381599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4248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下列结论中错误的是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333" name="yt_table_11333" title="H_21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76406"/>
              </p:ext>
            </p:extLst>
          </p:nvPr>
        </p:nvGraphicFramePr>
        <p:xfrm>
          <a:off x="540085" y="2540383"/>
          <a:ext cx="4765675" cy="2194560"/>
        </p:xfrm>
        <a:graphic>
          <a:graphicData uri="http://schemas.openxmlformats.org/drawingml/2006/table">
            <a:tbl>
              <a:tblPr/>
              <a:tblGrid>
                <a:gridCol w="4765675">
                  <a:extLst>
                    <a:ext uri="{9D8B030D-6E8A-4147-A177-3AD203B41FA5}">
                      <a16:colId xmlns:a16="http://schemas.microsoft.com/office/drawing/2014/main" val="101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defTabSz="0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⊥</a:t>
                      </a:r>
                      <a:r>
                        <a:rPr lang="en-US" altLang="zh-CN" sz="3600" b="1" i="1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  <a:p>
                      <a:pPr marL="672380" indent="-672380" algn="l" defTabSz="0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  <a:sym typeface="_⨹_1_3aefb"/>
                        </a:rPr>
                        <a:t>C</a:t>
                      </a:r>
                      <a:r>
                        <a:rPr lang="zh-CN" altLang="zh-CN" sz="3600" b="1" i="0" u="none" spc="375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defTabSz="0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  <a:sym typeface="_⨹_1_6a38a"/>
                        </a:rPr>
                        <a:t>＝</a:t>
                      </a:r>
                      <a:r>
                        <a:rPr lang="en-US" altLang="zh-CN" sz="3600" b="1" i="0" u="none" spc="375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7"/>
                  </a:ext>
                </a:extLst>
              </a:tr>
            </a:tbl>
          </a:graphicData>
        </a:graphic>
      </p:graphicFrame>
      <p:grpSp>
        <p:nvGrpSpPr>
          <p:cNvPr id="11335" name="yt_shape_11335" title="H_22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66254" y="2559050"/>
            <a:ext cx="3485792" cy="2814085"/>
            <a:chOff x="0" y="0"/>
            <a:chExt cx="3485792" cy="2814085"/>
          </a:xfrm>
        </p:grpSpPr>
        <p:pic>
          <p:nvPicPr>
            <p:cNvPr id="2" name="yt_image_11335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485792" cy="2224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37" name="yt_shape_11337" descr="{&quot;rangeId&quot;:0,&quot;IgnoreLineSpacing&quot;:1}"/>
            <p:cNvSpPr txBox="1"/>
            <p:nvPr/>
          </p:nvSpPr>
          <p:spPr>
            <a:xfrm>
              <a:off x="257325" y="2260087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76C2DBF1-9DF9-D2C6-C24E-F52E38556FDE}"/>
              </a:ext>
            </a:extLst>
          </p:cNvPr>
          <p:cNvSpPr txBox="1"/>
          <p:nvPr/>
        </p:nvSpPr>
        <p:spPr>
          <a:xfrm>
            <a:off x="6333383" y="188343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1" name="yt_shape_11451"/>
          <p:cNvSpPr txBox="1"/>
          <p:nvPr/>
        </p:nvSpPr>
        <p:spPr>
          <a:xfrm>
            <a:off x="540119" y="76481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8788"/>
              </a:rPr>
              <a:t>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内对角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左侧一点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452" name="yt_shape_11452" title="H_233.9581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381530" y="2653666"/>
            <a:ext cx="3810092" cy="2971268"/>
            <a:chOff x="0" y="0"/>
            <a:chExt cx="3810092" cy="2971268"/>
          </a:xfrm>
        </p:grpSpPr>
        <p:pic>
          <p:nvPicPr>
            <p:cNvPr id="2" name="yt_image_11452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810092" cy="2381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54" name="yt_shape_11454" descr="{&quot;rangeId&quot;:0,&quot;IgnoreLineSpacing&quot;:1}"/>
            <p:cNvSpPr txBox="1"/>
            <p:nvPr/>
          </p:nvSpPr>
          <p:spPr>
            <a:xfrm>
              <a:off x="762299" y="241727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6" name="yt_shape_11456"/>
          <p:cNvSpPr txBox="1"/>
          <p:nvPr/>
        </p:nvSpPr>
        <p:spPr>
          <a:xfrm>
            <a:off x="540119" y="183369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endParaRPr lang="en-US" altLang="zh-CN" sz="3600" b="1" i="1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7" name="yt_shape_11457"/>
          <p:cNvSpPr txBox="1"/>
          <p:nvPr/>
        </p:nvSpPr>
        <p:spPr>
          <a:xfrm>
            <a:off x="540000" y="1101286"/>
            <a:ext cx="89607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458" name="yt_shape_11458"/>
          <p:cNvSpPr txBox="1"/>
          <p:nvPr/>
        </p:nvSpPr>
        <p:spPr>
          <a:xfrm>
            <a:off x="540000" y="1706072"/>
            <a:ext cx="505907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59" name="yt_shape_11459"/>
          <p:cNvSpPr txBox="1"/>
          <p:nvPr/>
        </p:nvSpPr>
        <p:spPr>
          <a:xfrm>
            <a:off x="540000" y="2310858"/>
            <a:ext cx="33021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1460" name="yt_shape_11460"/>
          <p:cNvSpPr txBox="1"/>
          <p:nvPr/>
        </p:nvSpPr>
        <p:spPr>
          <a:xfrm>
            <a:off x="540000" y="2915644"/>
            <a:ext cx="80807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61" name="yt_shape_11461"/>
              <p:cNvSpPr txBox="1"/>
              <p:nvPr/>
            </p:nvSpPr>
            <p:spPr>
              <a:xfrm>
                <a:off x="540000" y="3520430"/>
                <a:ext cx="7976543" cy="7975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11461" name="yt_shape_114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520430"/>
                <a:ext cx="7976543" cy="797591"/>
              </a:xfrm>
              <a:prstGeom prst="rect">
                <a:avLst/>
              </a:prstGeom>
              <a:blipFill>
                <a:blip r:embed="rId2"/>
                <a:stretch>
                  <a:fillRect l="-3517" t="-6107" r="-2676" b="-18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63" name="yt_shape_11463"/>
              <p:cNvSpPr txBox="1"/>
              <p:nvPr/>
            </p:nvSpPr>
            <p:spPr>
              <a:xfrm>
                <a:off x="540000" y="4368809"/>
                <a:ext cx="5761577" cy="63530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𝑯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463" name="yt_shape_114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368809"/>
                <a:ext cx="5761577" cy="635302"/>
              </a:xfrm>
              <a:prstGeom prst="rect">
                <a:avLst/>
              </a:prstGeom>
              <a:blipFill>
                <a:blip r:embed="rId3"/>
                <a:stretch>
                  <a:fillRect l="-4868" t="-13462" r="-3915" b="-4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65" name="yt_shape_11465"/>
              <p:cNvSpPr txBox="1"/>
              <p:nvPr/>
            </p:nvSpPr>
            <p:spPr>
              <a:xfrm>
                <a:off x="540000" y="5054899"/>
                <a:ext cx="7851765" cy="60625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菱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的面积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465" name="yt_shape_114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054899"/>
                <a:ext cx="7851765" cy="606256"/>
              </a:xfrm>
              <a:prstGeom prst="rect">
                <a:avLst/>
              </a:prstGeom>
              <a:blipFill>
                <a:blip r:embed="rId4"/>
                <a:stretch>
                  <a:fillRect l="-3571" t="-19000" r="-2640" b="-4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yt_image_11467" title="H_169.12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72165" y="2170134"/>
            <a:ext cx="3299490" cy="214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yt_shape_11469"/>
          <p:cNvSpPr txBox="1"/>
          <p:nvPr/>
        </p:nvSpPr>
        <p:spPr>
          <a:xfrm>
            <a:off x="8964020" y="4368335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57" grpId="0" build="allAtOnce"/>
      <p:bldP spid="11458" grpId="0" build="allAtOnce"/>
      <p:bldP spid="11459" grpId="0" build="allAtOnce"/>
      <p:bldP spid="11460" grpId="0" build="allAtOnce"/>
      <p:bldP spid="11461" grpId="0" build="allAtOnce"/>
      <p:bldP spid="11463" grpId="0" build="allAtOnce"/>
      <p:bldP spid="11465" grpId="0" build="allAtOnce"/>
      <p:bldP spid="11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0" name="yt_shape_11470"/>
          <p:cNvSpPr txBox="1"/>
          <p:nvPr/>
        </p:nvSpPr>
        <p:spPr>
          <a:xfrm>
            <a:off x="540119" y="125353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延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长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至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使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5efe2"/>
              </a:rPr>
              <a:t>＝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471" name="yt_shape_11471"/>
          <p:cNvSpPr txBox="1"/>
          <p:nvPr/>
        </p:nvSpPr>
        <p:spPr>
          <a:xfrm>
            <a:off x="540000" y="2412319"/>
            <a:ext cx="505907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72" name="yt_shape_11472"/>
          <p:cNvSpPr txBox="1"/>
          <p:nvPr/>
        </p:nvSpPr>
        <p:spPr>
          <a:xfrm>
            <a:off x="540000" y="3017105"/>
            <a:ext cx="990495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73" name="yt_shape_11473"/>
          <p:cNvSpPr txBox="1"/>
          <p:nvPr/>
        </p:nvSpPr>
        <p:spPr>
          <a:xfrm>
            <a:off x="540000" y="4056108"/>
            <a:ext cx="979595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474" name="yt_shape_11474"/>
          <p:cNvSpPr txBox="1"/>
          <p:nvPr/>
        </p:nvSpPr>
        <p:spPr>
          <a:xfrm>
            <a:off x="540000" y="5164929"/>
            <a:ext cx="92300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" name="yt_shape_11456"/>
          <p:cNvSpPr txBox="1"/>
          <p:nvPr/>
        </p:nvSpPr>
        <p:spPr>
          <a:xfrm>
            <a:off x="540119" y="548800"/>
            <a:ext cx="11492915" cy="531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5b5a"/>
              </a:rPr>
              <a:t>D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1" name="yt_image_11480" title="H_164.8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6100" y="2049962"/>
            <a:ext cx="3517617" cy="20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yt_shape_11482"/>
          <p:cNvSpPr txBox="1"/>
          <p:nvPr/>
        </p:nvSpPr>
        <p:spPr>
          <a:xfrm>
            <a:off x="8459985" y="4114387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0" grpId="0" build="allAtOnce"/>
      <p:bldP spid="11471" grpId="0" build="allAtOnce"/>
      <p:bldP spid="11472" grpId="0" build="allAtOnce"/>
      <p:bldP spid="11473" grpId="0" build="allAtOnce"/>
      <p:bldP spid="11474" grpId="0" build="allAtOnce"/>
      <p:bldP spid="1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8" name="yt_shape_11478"/>
          <p:cNvSpPr txBox="1"/>
          <p:nvPr/>
        </p:nvSpPr>
        <p:spPr>
          <a:xfrm>
            <a:off x="540120" y="231000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MBD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MBD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≌△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EBC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1b157"/>
              </a:rPr>
              <a:t> </a:t>
            </a:r>
            <a:r>
              <a:rPr lang="en-US" altLang="zh-CN" sz="3600" b="1" i="0" u="none" spc="-1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1479" name="yt_shape_11479"/>
          <p:cNvSpPr txBox="1"/>
          <p:nvPr/>
        </p:nvSpPr>
        <p:spPr>
          <a:xfrm>
            <a:off x="540000" y="2947007"/>
            <a:ext cx="767998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11480" name="yt_image_11480" title="H_164.8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994" y="3537936"/>
            <a:ext cx="3517617" cy="20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82" name="yt_shape_11482"/>
          <p:cNvSpPr txBox="1"/>
          <p:nvPr/>
        </p:nvSpPr>
        <p:spPr>
          <a:xfrm>
            <a:off x="5581271" y="5467182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6" name="yt_shape_11475"/>
          <p:cNvSpPr txBox="1"/>
          <p:nvPr/>
        </p:nvSpPr>
        <p:spPr>
          <a:xfrm>
            <a:off x="540000" y="548800"/>
            <a:ext cx="928459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7" name="yt_shape_11476"/>
          <p:cNvSpPr txBox="1"/>
          <p:nvPr/>
        </p:nvSpPr>
        <p:spPr>
          <a:xfrm>
            <a:off x="540000" y="1153586"/>
            <a:ext cx="858568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是等边三角形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8" name="yt_shape_11477"/>
          <p:cNvSpPr txBox="1"/>
          <p:nvPr/>
        </p:nvSpPr>
        <p:spPr>
          <a:xfrm>
            <a:off x="540000" y="1758372"/>
            <a:ext cx="83243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8" grpId="0" build="allAtOnce"/>
      <p:bldP spid="11479" grpId="0" build="allAtOnce"/>
      <p:bldP spid="11482" grpId="0" build="allAtOnce"/>
      <p:bldP spid="6" grpId="0" build="allAtOnce"/>
      <p:bldP spid="7" grpId="0" build="allAtOnce"/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9" name="yt_shape_11339"/>
          <p:cNvSpPr txBox="1"/>
          <p:nvPr/>
        </p:nvSpPr>
        <p:spPr>
          <a:xfrm>
            <a:off x="540119" y="711777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山东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01e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340" name="yt_table_11340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822843"/>
              </p:ext>
            </p:extLst>
          </p:nvPr>
        </p:nvGraphicFramePr>
        <p:xfrm>
          <a:off x="540085" y="1870561"/>
          <a:ext cx="6953886" cy="1097280"/>
        </p:xfrm>
        <a:graphic>
          <a:graphicData uri="http://schemas.openxmlformats.org/drawingml/2006/table">
            <a:tbl>
              <a:tblPr/>
              <a:tblGrid>
                <a:gridCol w="3489643">
                  <a:extLst>
                    <a:ext uri="{9D8B030D-6E8A-4147-A177-3AD203B41FA5}">
                      <a16:colId xmlns:a16="http://schemas.microsoft.com/office/drawing/2014/main" val="10155"/>
                    </a:ext>
                  </a:extLst>
                </a:gridCol>
                <a:gridCol w="3464243">
                  <a:extLst>
                    <a:ext uri="{9D8B030D-6E8A-4147-A177-3AD203B41FA5}">
                      <a16:colId xmlns:a16="http://schemas.microsoft.com/office/drawing/2014/main" val="10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9"/>
                  </a:ext>
                </a:extLst>
              </a:tr>
            </a:tbl>
          </a:graphicData>
        </a:graphic>
      </p:graphicFrame>
      <p:grpSp>
        <p:nvGrpSpPr>
          <p:cNvPr id="11342" name="yt_shape_11342" title="H_262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88055" y="2321607"/>
            <a:ext cx="3261535" cy="3339548"/>
            <a:chOff x="0" y="0"/>
            <a:chExt cx="3261535" cy="3339548"/>
          </a:xfrm>
        </p:grpSpPr>
        <p:pic>
          <p:nvPicPr>
            <p:cNvPr id="2" name="yt_image_11342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61535" cy="2749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44" name="yt_shape_11344" descr="{&quot;rangeId&quot;:0,&quot;IgnoreLineSpacing&quot;:1}"/>
            <p:cNvSpPr txBox="1"/>
            <p:nvPr/>
          </p:nvSpPr>
          <p:spPr>
            <a:xfrm>
              <a:off x="602295" y="27855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E1B1E58D-5D95-C69E-8539-489AB266A9DE}"/>
              </a:ext>
            </a:extLst>
          </p:cNvPr>
          <p:cNvSpPr txBox="1"/>
          <p:nvPr/>
        </p:nvSpPr>
        <p:spPr>
          <a:xfrm>
            <a:off x="7481146" y="121361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6" name="yt_shape_11346"/>
          <p:cNvSpPr txBox="1"/>
          <p:nvPr/>
        </p:nvSpPr>
        <p:spPr>
          <a:xfrm>
            <a:off x="540120" y="739394"/>
            <a:ext cx="11244276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已知菱形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2dcb"/>
              </a:rPr>
              <a:t>点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则菱形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1642d"/>
              </a:rPr>
              <a:t>的周长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1642d"/>
              </a:rPr>
              <a:t>为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 spc="-100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347" name="yt_table_11347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839699"/>
              </p:ext>
            </p:extLst>
          </p:nvPr>
        </p:nvGraphicFramePr>
        <p:xfrm>
          <a:off x="540085" y="2060905"/>
          <a:ext cx="9787892" cy="548640"/>
        </p:xfrm>
        <a:graphic>
          <a:graphicData uri="http://schemas.openxmlformats.org/drawingml/2006/table">
            <a:tbl>
              <a:tblPr/>
              <a:tblGrid>
                <a:gridCol w="2686368">
                  <a:extLst>
                    <a:ext uri="{9D8B030D-6E8A-4147-A177-3AD203B41FA5}">
                      <a16:colId xmlns:a16="http://schemas.microsoft.com/office/drawing/2014/main" val="10139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10140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10141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1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</a:tbl>
          </a:graphicData>
        </a:graphic>
      </p:graphicFrame>
      <p:grpSp>
        <p:nvGrpSpPr>
          <p:cNvPr id="11349" name="yt_shape_11349" title="H_201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82945" y="2708950"/>
            <a:ext cx="3007262" cy="2555323"/>
            <a:chOff x="0" y="0"/>
            <a:chExt cx="3007262" cy="2555323"/>
          </a:xfrm>
        </p:grpSpPr>
        <p:pic>
          <p:nvPicPr>
            <p:cNvPr id="2" name="yt_image_11349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58300" cy="196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51" name="yt_shape_11351" descr="{&quot;rangeId&quot;:0,&quot;IgnoreLineSpacing&quot;:1}"/>
            <p:cNvSpPr txBox="1"/>
            <p:nvPr/>
          </p:nvSpPr>
          <p:spPr>
            <a:xfrm>
              <a:off x="119" y="2001325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726F5D30-33A0-2095-54E8-E808247A9E69}"/>
              </a:ext>
            </a:extLst>
          </p:cNvPr>
          <p:cNvSpPr txBox="1"/>
          <p:nvPr/>
        </p:nvSpPr>
        <p:spPr>
          <a:xfrm>
            <a:off x="9048205" y="126885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354" name="yt_shape_11354"/>
              <p:cNvSpPr txBox="1"/>
              <p:nvPr/>
            </p:nvSpPr>
            <p:spPr>
              <a:xfrm>
                <a:off x="540119" y="764815"/>
                <a:ext cx="11492915" cy="337624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AEEF"/>
                    </a:solidFill>
                    <a:effectLst/>
                    <a:latin typeface="Times New Roman" pitchFamily="36"/>
                    <a:ea typeface="黑体" pitchFamily="36"/>
                  </a:rPr>
                  <a:t>【教材改编】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已知菱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的两条对角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4141f,isEnd"/>
                  </a:rPr>
                  <a:t>线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的长分别是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6_2b39a,isEnd"/>
                  </a:rPr>
                  <a:t>则菱形的面积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；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在菱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3_6594b,isEnd"/>
                  </a:rPr>
                  <a:t>相交于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 spc="-10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 spc="-10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e>
                    </m:rad>
                  </m:oMath>
                </a14:m>
                <a:r>
                  <a:rPr lang="zh-CN" altLang="zh-CN" sz="15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AC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BD</a:t>
                </a:r>
                <a:r>
                  <a:rPr lang="zh-CN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b1e84,isEnd"/>
                  </a:rPr>
                  <a:t>的</a:t>
                </a:r>
                <a:r>
                  <a:rPr lang="zh-CN" altLang="zh-CN" sz="36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b1e84,isEnd"/>
                  </a:rPr>
                  <a:t>长</a:t>
                </a:r>
                <a:r>
                  <a:rPr lang="zh-CN" altLang="zh-CN" sz="3600" b="1" i="0" u="none" spc="-1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sz="3600" u="sng" spc="-10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 spc="-10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</a:t>
                </a:r>
                <a:r>
                  <a:rPr sz="500" u="sng" spc="-10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cm</a:t>
                </a:r>
                <a:r>
                  <a:rPr lang="en-US" altLang="zh-CN" sz="3600" b="1" i="0" u="none" spc="-10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11354" name="yt_shape_113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764815"/>
                <a:ext cx="11492915" cy="3376245"/>
              </a:xfrm>
              <a:prstGeom prst="rect">
                <a:avLst/>
              </a:prstGeom>
              <a:blipFill>
                <a:blip r:embed="rId2"/>
                <a:stretch>
                  <a:fillRect l="-2440" t="-48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356" name="yt_image_11356" title="H_158.37495">
            <a:extLst>
              <a:ext uri="">
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2852" y="3501005"/>
            <a:ext cx="3586295" cy="201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62766F92-3CCE-D19A-2427-C125D6A09EDB}"/>
              </a:ext>
            </a:extLst>
          </p:cNvPr>
          <p:cNvSpPr txBox="1"/>
          <p:nvPr/>
        </p:nvSpPr>
        <p:spPr>
          <a:xfrm>
            <a:off x="1367683" y="1815289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6DDA4CF-1BED-4F6A-D5B4-4D39231BBDB7}"/>
              </a:ext>
            </a:extLst>
          </p:cNvPr>
          <p:cNvSpPr txBox="1"/>
          <p:nvPr/>
        </p:nvSpPr>
        <p:spPr>
          <a:xfrm>
            <a:off x="9980856" y="3005770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yt_shape_11358"/>
          <p:cNvSpPr txBox="1"/>
          <p:nvPr/>
        </p:nvSpPr>
        <p:spPr>
          <a:xfrm>
            <a:off x="4769577" y="5422119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9" name="yt_shape_11359"/>
          <p:cNvSpPr txBox="1"/>
          <p:nvPr/>
        </p:nvSpPr>
        <p:spPr>
          <a:xfrm>
            <a:off x="540119" y="875571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723b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d166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360" name="yt_shape_11360" title="H_226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308422" y="2568297"/>
            <a:ext cx="3575155" cy="2882348"/>
            <a:chOff x="0" y="0"/>
            <a:chExt cx="3575155" cy="2882348"/>
          </a:xfrm>
        </p:grpSpPr>
        <p:pic>
          <p:nvPicPr>
            <p:cNvPr id="2" name="yt_image_11360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575155" cy="2292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62" name="yt_shape_11362" descr="{&quot;rangeId&quot;:0,&quot;IgnoreLineSpacing&quot;:1}"/>
            <p:cNvSpPr txBox="1"/>
            <p:nvPr/>
          </p:nvSpPr>
          <p:spPr>
            <a:xfrm>
              <a:off x="759105" y="23283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889285E-F512-1D35-5EA5-287C3F91502A}"/>
              </a:ext>
            </a:extLst>
          </p:cNvPr>
          <p:cNvSpPr txBox="1"/>
          <p:nvPr/>
        </p:nvSpPr>
        <p:spPr>
          <a:xfrm>
            <a:off x="4212483" y="1926045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4" name="yt_shape_11364"/>
          <p:cNvSpPr txBox="1"/>
          <p:nvPr/>
        </p:nvSpPr>
        <p:spPr>
          <a:xfrm>
            <a:off x="540119" y="499820"/>
            <a:ext cx="11492915" cy="151090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连结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645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在线段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连结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d164"/>
              </a:rPr>
              <a:t>于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d164"/>
              </a:rPr>
              <a:t>点</a:t>
            </a:r>
            <a:r>
              <a:rPr lang="en-US" altLang="zh-CN" sz="3600" b="1" i="1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2" name="yt_image_1136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2351" y="3472019"/>
            <a:ext cx="2685411" cy="191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1369"/>
          <p:cNvSpPr txBox="1"/>
          <p:nvPr/>
        </p:nvSpPr>
        <p:spPr>
          <a:xfrm>
            <a:off x="540119" y="1642690"/>
            <a:ext cx="11492915" cy="151090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用尺规完成以下基本作图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f9883"/>
              </a:rPr>
              <a:t>内部作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使得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8a38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7" name="yt_shape_11370"/>
          <p:cNvSpPr txBox="1"/>
          <p:nvPr/>
        </p:nvSpPr>
        <p:spPr>
          <a:xfrm>
            <a:off x="540119" y="3305108"/>
            <a:ext cx="6022483" cy="50363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8" name="yt_image_11371" title="H_224.3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5204" y="3358664"/>
            <a:ext cx="2742486" cy="2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4" name="yt_shape_11374"/>
          <p:cNvSpPr txBox="1"/>
          <p:nvPr/>
        </p:nvSpPr>
        <p:spPr>
          <a:xfrm>
            <a:off x="540119" y="75601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所作的图中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9c58,isEnd"/>
              </a:rPr>
              <a:t>完成下列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3dc0,isEnd"/>
              </a:rPr>
              <a:t>＝</a:t>
            </a: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均为等边三角形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</a:t>
            </a:r>
            <a:r>
              <a:rPr sz="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°.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652552D-C519-F86A-5157-F150CBD33295}"/>
              </a:ext>
            </a:extLst>
          </p:cNvPr>
          <p:cNvSpPr txBox="1"/>
          <p:nvPr/>
        </p:nvSpPr>
        <p:spPr>
          <a:xfrm>
            <a:off x="3669558" y="4001044"/>
            <a:ext cx="20485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7D04B0D-2C0D-D43D-FCF0-5D965CD3F591}"/>
              </a:ext>
            </a:extLst>
          </p:cNvPr>
          <p:cNvSpPr txBox="1"/>
          <p:nvPr/>
        </p:nvSpPr>
        <p:spPr>
          <a:xfrm>
            <a:off x="3037733" y="4549684"/>
            <a:ext cx="12960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1E9FD0B-F42B-D8FA-6BCB-1767B10AB688}"/>
              </a:ext>
            </a:extLst>
          </p:cNvPr>
          <p:cNvSpPr txBox="1"/>
          <p:nvPr/>
        </p:nvSpPr>
        <p:spPr>
          <a:xfrm>
            <a:off x="3753696" y="5098324"/>
            <a:ext cx="2132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G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1371" title="H_224.3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7571" y="1420869"/>
            <a:ext cx="2742486" cy="2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382" name="yt_shape_11382"/>
              <p:cNvSpPr txBox="1"/>
              <p:nvPr/>
            </p:nvSpPr>
            <p:spPr>
              <a:xfrm>
                <a:off x="540000" y="1669304"/>
                <a:ext cx="9656683" cy="31593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CG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𝑩𝑨𝑭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𝑨𝑪𝑮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𝑪𝑨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宋体" panose="02040503050406030204" pitchFamily="72" charset="0"/>
                                <a:ea typeface="宋体" panose="02040503050406030204" pitchFamily="72" charset="0"/>
                              </a:rPr>
                              <m:t>④</m:t>
                            </m:r>
                            <m:bar>
                              <m:barPr>
                                <m:ctrlPr>
                                  <a:rPr lang="en-US" altLang="zh-CN" sz="36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𝑨𝑩𝑭</m:t>
                                </m:r>
                                <m:r>
                                  <a:rPr lang="zh-CN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𝑪𝑨𝑮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CG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382" name="yt_shape_11382" descr="{&quot;rangeId&quot;:32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669304"/>
                <a:ext cx="9656683" cy="3159391"/>
              </a:xfrm>
              <a:prstGeom prst="rect">
                <a:avLst/>
              </a:prstGeom>
              <a:blipFill>
                <a:blip r:embed="rId2"/>
                <a:stretch>
                  <a:fillRect l="-2904" t="-5212" r="-884" b="-7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E49C237D-2C92-DFF9-911B-22C6E890E3D0}"/>
                  </a:ext>
                </a:extLst>
              </p:cNvPr>
              <p:cNvSpPr txBox="1"/>
              <p:nvPr/>
            </p:nvSpPr>
            <p:spPr>
              <a:xfrm>
                <a:off x="1662712" y="3381829"/>
                <a:ext cx="3062986" cy="642316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𝑨𝑩𝑭</m:t>
                      </m:r>
                      <m:r>
                        <a:rPr kumimoji="0" lang="zh-CN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𝑪𝑨𝑮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文本框 1" descr="{'rangeId': 32, 'mathAnswerShape': 1}">
                <a:extLst>
                  <a:ext uri="{FF2B5EF4-FFF2-40B4-BE49-F238E27FC236}">
                    <a16:creationId xmlns:a16="http://schemas.microsoft.com/office/drawing/2014/main" id="{E49C237D-2C92-DFF9-911B-22C6E890E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12" y="3381829"/>
                <a:ext cx="3062986" cy="642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1371" title="H_224.37495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2115" y="1433634"/>
            <a:ext cx="2742486" cy="2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30</TotalTime>
  <Words>1065</Words>
  <Application>Microsoft Office PowerPoint</Application>
  <PresentationFormat>宽屏</PresentationFormat>
  <Paragraphs>139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73" baseType="lpstr">
      <vt:lpstr>,isEnd</vt:lpstr>
      <vt:lpstr>_⨹_1_08788</vt:lpstr>
      <vt:lpstr>_⨹_1_146dd</vt:lpstr>
      <vt:lpstr>_⨹_1_1b157</vt:lpstr>
      <vt:lpstr>_⨹_1_2723b,isEnd</vt:lpstr>
      <vt:lpstr>_⨹_1_30c7b</vt:lpstr>
      <vt:lpstr>_⨹_1_3aefb</vt:lpstr>
      <vt:lpstr>_⨹_1_4141f,isEnd</vt:lpstr>
      <vt:lpstr>_⨹_1_4d1b2</vt:lpstr>
      <vt:lpstr>_⨹_1_54248</vt:lpstr>
      <vt:lpstr>_⨹_1_56456</vt:lpstr>
      <vt:lpstr>_⨹_1_5efe2</vt:lpstr>
      <vt:lpstr>_⨹_1_601ed</vt:lpstr>
      <vt:lpstr>_⨹_1_63dc0,isEnd</vt:lpstr>
      <vt:lpstr>_⨹_1_65b5a</vt:lpstr>
      <vt:lpstr>_⨹_1_6a38a</vt:lpstr>
      <vt:lpstr>_⨹_1_857cb</vt:lpstr>
      <vt:lpstr>_⨹_1_98a38</vt:lpstr>
      <vt:lpstr>_⨹_1_9c95f,isEnd</vt:lpstr>
      <vt:lpstr>_⨹_1_a72f6</vt:lpstr>
      <vt:lpstr>_⨹_1_b2dcb</vt:lpstr>
      <vt:lpstr>_⨹_1_b737a</vt:lpstr>
      <vt:lpstr>_⨹_1_bd166,isEnd</vt:lpstr>
      <vt:lpstr>_⨹_1_bd6eb,isEnd</vt:lpstr>
      <vt:lpstr>_⨹_1_c02e6</vt:lpstr>
      <vt:lpstr>_⨹_1_c0a9c,isEnd</vt:lpstr>
      <vt:lpstr>_⨹_1_cc0b9</vt:lpstr>
      <vt:lpstr>_⨹_1_cfd6d,isEnd</vt:lpstr>
      <vt:lpstr>_⨹_1_e23c9,isEnd</vt:lpstr>
      <vt:lpstr>_⨹_1_fa693</vt:lpstr>
      <vt:lpstr>_⨹_2_8d164</vt:lpstr>
      <vt:lpstr>_⨹_2_b1e84,isEnd</vt:lpstr>
      <vt:lpstr>_⨹_3_6594b,isEnd</vt:lpstr>
      <vt:lpstr>_⨹_3_f9883</vt:lpstr>
      <vt:lpstr>_⨹_4_1642d</vt:lpstr>
      <vt:lpstr>_⨹_4_38dbe,isEnd</vt:lpstr>
      <vt:lpstr>_⨹_4_69c58,isEnd</vt:lpstr>
      <vt:lpstr>_⨹_6_2b39a,isEnd</vt:lpstr>
      <vt:lpstr>_⨹_7_bcdc6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15</cp:revision>
  <dcterms:created xsi:type="dcterms:W3CDTF">2024-11-12T00:51:32Z</dcterms:created>
  <dcterms:modified xsi:type="dcterms:W3CDTF">2024-11-24T02:47:20Z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